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2"/>
  </p:notesMasterIdLst>
  <p:sldIdLst>
    <p:sldId id="283" r:id="rId2"/>
    <p:sldId id="284" r:id="rId3"/>
    <p:sldId id="286" r:id="rId4"/>
    <p:sldId id="287" r:id="rId5"/>
    <p:sldId id="288" r:id="rId6"/>
    <p:sldId id="289" r:id="rId7"/>
    <p:sldId id="290" r:id="rId8"/>
    <p:sldId id="291" r:id="rId9"/>
    <p:sldId id="292" r:id="rId10"/>
    <p:sldId id="29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5"/>
    <p:restoredTop sz="92250"/>
  </p:normalViewPr>
  <p:slideViewPr>
    <p:cSldViewPr snapToGrid="0" snapToObjects="1">
      <p:cViewPr varScale="1">
        <p:scale>
          <a:sx n="117" d="100"/>
          <a:sy n="117" d="100"/>
        </p:scale>
        <p:origin x="5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2/23/23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a:t>
            </a:fld>
            <a:endParaRPr lang="en-US"/>
          </a:p>
        </p:txBody>
      </p:sp>
    </p:spTree>
    <p:extLst>
      <p:ext uri="{BB962C8B-B14F-4D97-AF65-F5344CB8AC3E}">
        <p14:creationId xmlns:p14="http://schemas.microsoft.com/office/powerpoint/2010/main" val="92486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2/23/23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2/23/23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2/23/23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2/23/23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2/23/23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v2pCwxCX2as&amp;ab_channel=TheBritishMuseu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TOAraslCkgU&amp;ab_channel=HISTORY"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91A4-B280-BACD-3CB8-10ECFE24CE3D}"/>
              </a:ext>
            </a:extLst>
          </p:cNvPr>
          <p:cNvSpPr>
            <a:spLocks noGrp="1"/>
          </p:cNvSpPr>
          <p:nvPr>
            <p:ph type="ctrTitle"/>
          </p:nvPr>
        </p:nvSpPr>
        <p:spPr>
          <a:xfrm>
            <a:off x="7391400" y="758952"/>
            <a:ext cx="3764280" cy="3566160"/>
          </a:xfrm>
        </p:spPr>
        <p:txBody>
          <a:bodyPr>
            <a:normAutofit/>
          </a:bodyPr>
          <a:lstStyle/>
          <a:p>
            <a:pPr algn="ctr"/>
            <a:r>
              <a:rPr lang="en-US" sz="5400" dirty="0">
                <a:solidFill>
                  <a:schemeClr val="tx1"/>
                </a:solidFill>
              </a:rPr>
              <a:t>Troy/The Trojan War</a:t>
            </a:r>
          </a:p>
        </p:txBody>
      </p:sp>
      <p:sp>
        <p:nvSpPr>
          <p:cNvPr id="3" name="Subtitle 2">
            <a:extLst>
              <a:ext uri="{FF2B5EF4-FFF2-40B4-BE49-F238E27FC236}">
                <a16:creationId xmlns:a16="http://schemas.microsoft.com/office/drawing/2014/main" id="{4DAB8C59-D441-C9CB-FDC4-52B6130F59E1}"/>
              </a:ext>
            </a:extLst>
          </p:cNvPr>
          <p:cNvSpPr>
            <a:spLocks noGrp="1"/>
          </p:cNvSpPr>
          <p:nvPr>
            <p:ph type="subTitle" idx="1"/>
          </p:nvPr>
        </p:nvSpPr>
        <p:spPr>
          <a:xfrm>
            <a:off x="925880" y="4457094"/>
            <a:ext cx="10058400" cy="1143000"/>
          </a:xfrm>
        </p:spPr>
        <p:txBody>
          <a:bodyPr>
            <a:normAutofit fontScale="85000" lnSpcReduction="20000"/>
          </a:bodyPr>
          <a:lstStyle/>
          <a:p>
            <a:r>
              <a:rPr lang="en-US" u="sng" dirty="0">
                <a:solidFill>
                  <a:schemeClr val="tx1"/>
                </a:solidFill>
              </a:rPr>
              <a:t>Goal/s: </a:t>
            </a:r>
          </a:p>
          <a:p>
            <a:r>
              <a:rPr lang="en-US" dirty="0">
                <a:solidFill>
                  <a:schemeClr val="tx1"/>
                </a:solidFill>
              </a:rPr>
              <a:t>Identify the events/people/ideas of the trojan war</a:t>
            </a:r>
          </a:p>
          <a:p>
            <a:r>
              <a:rPr lang="en-US" b="1" dirty="0">
                <a:solidFill>
                  <a:schemeClr val="tx1"/>
                </a:solidFill>
              </a:rPr>
              <a:t>Locate troy on a map</a:t>
            </a:r>
          </a:p>
        </p:txBody>
      </p:sp>
      <p:cxnSp>
        <p:nvCxnSpPr>
          <p:cNvPr id="2055" name="Straight Connector 2054">
            <a:extLst>
              <a:ext uri="{FF2B5EF4-FFF2-40B4-BE49-F238E27FC236}">
                <a16:creationId xmlns:a16="http://schemas.microsoft.com/office/drawing/2014/main" id="{F3CC58E3-BDF9-495D-9327-85F68058BE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57" name="Rectangle 2056">
            <a:extLst>
              <a:ext uri="{FF2B5EF4-FFF2-40B4-BE49-F238E27FC236}">
                <a16:creationId xmlns:a16="http://schemas.microsoft.com/office/drawing/2014/main" id="{DA0CA737-33FC-47E3-965A-D1C2CAA62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3AC5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9" name="Rectangle 2058">
            <a:extLst>
              <a:ext uri="{FF2B5EF4-FFF2-40B4-BE49-F238E27FC236}">
                <a16:creationId xmlns:a16="http://schemas.microsoft.com/office/drawing/2014/main" id="{22189942-24EB-488E-8B69-EB80F7E5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A443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ubtitle 2">
            <a:extLst>
              <a:ext uri="{FF2B5EF4-FFF2-40B4-BE49-F238E27FC236}">
                <a16:creationId xmlns:a16="http://schemas.microsoft.com/office/drawing/2014/main" id="{F61A8AB3-9E63-D616-FB92-EAC843A64C98}"/>
              </a:ext>
            </a:extLst>
          </p:cNvPr>
          <p:cNvSpPr txBox="1">
            <a:spLocks/>
          </p:cNvSpPr>
          <p:nvPr/>
        </p:nvSpPr>
        <p:spPr>
          <a:xfrm>
            <a:off x="8262851" y="6447707"/>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sz="1500" dirty="0" err="1">
                <a:solidFill>
                  <a:schemeClr val="tx1"/>
                </a:solidFill>
              </a:rPr>
              <a:t>Ms</a:t>
            </a:r>
            <a:r>
              <a:rPr lang="en-US" sz="1500" dirty="0">
                <a:solidFill>
                  <a:schemeClr val="tx1"/>
                </a:solidFill>
              </a:rPr>
              <a:t> Barrie</a:t>
            </a:r>
          </a:p>
        </p:txBody>
      </p:sp>
      <p:sp>
        <p:nvSpPr>
          <p:cNvPr id="5" name="Subtitle 2">
            <a:extLst>
              <a:ext uri="{FF2B5EF4-FFF2-40B4-BE49-F238E27FC236}">
                <a16:creationId xmlns:a16="http://schemas.microsoft.com/office/drawing/2014/main" id="{5F372439-CBEF-34EE-8047-9719C19FB7D1}"/>
              </a:ext>
            </a:extLst>
          </p:cNvPr>
          <p:cNvSpPr txBox="1">
            <a:spLocks/>
          </p:cNvSpPr>
          <p:nvPr/>
        </p:nvSpPr>
        <p:spPr>
          <a:xfrm>
            <a:off x="202277" y="6514493"/>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500" dirty="0">
                <a:solidFill>
                  <a:schemeClr val="tx1"/>
                </a:solidFill>
              </a:rPr>
              <a:t>Week 5 Lesson 2</a:t>
            </a:r>
          </a:p>
        </p:txBody>
      </p:sp>
      <p:pic>
        <p:nvPicPr>
          <p:cNvPr id="7" name="Picture 6">
            <a:extLst>
              <a:ext uri="{FF2B5EF4-FFF2-40B4-BE49-F238E27FC236}">
                <a16:creationId xmlns:a16="http://schemas.microsoft.com/office/drawing/2014/main" id="{6FAC84EF-BEBE-0FDB-5235-A5D556E0737F}"/>
              </a:ext>
            </a:extLst>
          </p:cNvPr>
          <p:cNvPicPr>
            <a:picLocks noChangeAspect="1"/>
          </p:cNvPicPr>
          <p:nvPr/>
        </p:nvPicPr>
        <p:blipFill>
          <a:blip r:embed="rId3"/>
          <a:stretch>
            <a:fillRect/>
          </a:stretch>
        </p:blipFill>
        <p:spPr>
          <a:xfrm>
            <a:off x="925880" y="693626"/>
            <a:ext cx="6712900" cy="3592927"/>
          </a:xfrm>
          <a:prstGeom prst="rect">
            <a:avLst/>
          </a:prstGeom>
        </p:spPr>
      </p:pic>
    </p:spTree>
    <p:extLst>
      <p:ext uri="{BB962C8B-B14F-4D97-AF65-F5344CB8AC3E}">
        <p14:creationId xmlns:p14="http://schemas.microsoft.com/office/powerpoint/2010/main" val="39940210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E36072-CC96-E74F-BA4A-0FAE63C9C9D7}"/>
              </a:ext>
            </a:extLst>
          </p:cNvPr>
          <p:cNvSpPr>
            <a:spLocks noGrp="1"/>
          </p:cNvSpPr>
          <p:nvPr>
            <p:ph type="title"/>
          </p:nvPr>
        </p:nvSpPr>
        <p:spPr>
          <a:xfrm>
            <a:off x="949047" y="643466"/>
            <a:ext cx="2771273" cy="5470463"/>
          </a:xfrm>
        </p:spPr>
        <p:txBody>
          <a:bodyPr anchor="ctr">
            <a:normAutofit/>
          </a:bodyPr>
          <a:lstStyle/>
          <a:p>
            <a:r>
              <a:rPr lang="en-US" sz="3600"/>
              <a:t>Extra time</a:t>
            </a: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4FAA3E-92FD-3BB0-3A21-84954B8D94AA}"/>
              </a:ext>
            </a:extLst>
          </p:cNvPr>
          <p:cNvSpPr>
            <a:spLocks noGrp="1"/>
          </p:cNvSpPr>
          <p:nvPr>
            <p:ph idx="1"/>
          </p:nvPr>
        </p:nvSpPr>
        <p:spPr>
          <a:xfrm>
            <a:off x="4428565" y="643466"/>
            <a:ext cx="6818427" cy="5470462"/>
          </a:xfrm>
        </p:spPr>
        <p:txBody>
          <a:bodyPr anchor="ctr">
            <a:normAutofit/>
          </a:bodyPr>
          <a:lstStyle/>
          <a:p>
            <a:r>
              <a:rPr lang="en-US" dirty="0">
                <a:hlinkClick r:id="rId2"/>
              </a:rPr>
              <a:t>https://www.youtube.com/watch?v=v2pCwxCX2as&amp;ab_channel=TheBritishMuseum</a:t>
            </a:r>
            <a:endParaRPr lang="en-US" dirty="0"/>
          </a:p>
          <a:p>
            <a:endParaRPr lang="en-US" dirty="0"/>
          </a:p>
        </p:txBody>
      </p:sp>
    </p:spTree>
    <p:extLst>
      <p:ext uri="{BB962C8B-B14F-4D97-AF65-F5344CB8AC3E}">
        <p14:creationId xmlns:p14="http://schemas.microsoft.com/office/powerpoint/2010/main" val="151956972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CC9DF-5DAB-3CD3-E383-DF5828C0CECA}"/>
              </a:ext>
            </a:extLst>
          </p:cNvPr>
          <p:cNvSpPr>
            <a:spLocks noGrp="1"/>
          </p:cNvSpPr>
          <p:nvPr>
            <p:ph type="title"/>
          </p:nvPr>
        </p:nvSpPr>
        <p:spPr>
          <a:xfrm>
            <a:off x="457200" y="356616"/>
            <a:ext cx="10698480" cy="4294504"/>
          </a:xfrm>
        </p:spPr>
        <p:txBody>
          <a:bodyPr vert="horz" lIns="91440" tIns="45720" rIns="91440" bIns="45720" rtlCol="0" anchor="b">
            <a:normAutofit/>
          </a:bodyPr>
          <a:lstStyle/>
          <a:p>
            <a:pPr algn="ctr"/>
            <a:r>
              <a:rPr lang="en-US" sz="2800" dirty="0">
                <a:solidFill>
                  <a:schemeClr val="tx1">
                    <a:lumMod val="85000"/>
                    <a:lumOff val="15000"/>
                  </a:schemeClr>
                </a:solidFill>
                <a:effectLst/>
              </a:rPr>
              <a:t>In th</a:t>
            </a:r>
            <a:r>
              <a:rPr lang="en-US" sz="2800" dirty="0">
                <a:solidFill>
                  <a:schemeClr val="tx1">
                    <a:lumMod val="85000"/>
                    <a:lumOff val="15000"/>
                  </a:schemeClr>
                </a:solidFill>
              </a:rPr>
              <a:t>e 12</a:t>
            </a:r>
            <a:r>
              <a:rPr lang="en-US" sz="2800" baseline="30000" dirty="0">
                <a:solidFill>
                  <a:schemeClr val="tx1">
                    <a:lumMod val="85000"/>
                    <a:lumOff val="15000"/>
                  </a:schemeClr>
                </a:solidFill>
              </a:rPr>
              <a:t>th</a:t>
            </a:r>
            <a:r>
              <a:rPr lang="en-US" sz="2800" dirty="0">
                <a:solidFill>
                  <a:schemeClr val="tx1">
                    <a:lumMod val="85000"/>
                    <a:lumOff val="15000"/>
                  </a:schemeClr>
                </a:solidFill>
              </a:rPr>
              <a:t> century BCE, the powerful Mycenaean civilization collapsed and Greece entered a dark age. During the next few centuries, </a:t>
            </a:r>
            <a:r>
              <a:rPr lang="en-US" sz="2800" b="1" i="1" u="sng" dirty="0">
                <a:solidFill>
                  <a:schemeClr val="accent6">
                    <a:lumMod val="75000"/>
                  </a:schemeClr>
                </a:solidFill>
              </a:rPr>
              <a:t>stories of heroic Mycenaeans</a:t>
            </a:r>
            <a:r>
              <a:rPr lang="en-US" sz="2800" dirty="0">
                <a:solidFill>
                  <a:schemeClr val="tx1">
                    <a:lumMod val="85000"/>
                    <a:lumOff val="15000"/>
                  </a:schemeClr>
                </a:solidFill>
              </a:rPr>
              <a:t> were handed down in the form of </a:t>
            </a:r>
            <a:r>
              <a:rPr lang="en-US" sz="2800" b="1" i="1" u="sng" dirty="0">
                <a:solidFill>
                  <a:schemeClr val="accent6">
                    <a:lumMod val="75000"/>
                  </a:schemeClr>
                </a:solidFill>
              </a:rPr>
              <a:t>poems</a:t>
            </a:r>
            <a:r>
              <a:rPr lang="en-US" sz="2800" dirty="0">
                <a:solidFill>
                  <a:schemeClr val="tx1">
                    <a:lumMod val="85000"/>
                    <a:lumOff val="15000"/>
                  </a:schemeClr>
                </a:solidFill>
              </a:rPr>
              <a:t>. </a:t>
            </a:r>
            <a:br>
              <a:rPr lang="en-US" sz="2800" dirty="0">
                <a:solidFill>
                  <a:schemeClr val="tx1">
                    <a:lumMod val="85000"/>
                    <a:lumOff val="15000"/>
                  </a:schemeClr>
                </a:solidFill>
              </a:rPr>
            </a:br>
            <a:br>
              <a:rPr lang="en-US" sz="2800" dirty="0">
                <a:solidFill>
                  <a:schemeClr val="tx1">
                    <a:lumMod val="85000"/>
                    <a:lumOff val="15000"/>
                  </a:schemeClr>
                </a:solidFill>
              </a:rPr>
            </a:br>
            <a:r>
              <a:rPr lang="en-US" sz="2800" dirty="0">
                <a:solidFill>
                  <a:schemeClr val="tx1">
                    <a:lumMod val="85000"/>
                    <a:lumOff val="15000"/>
                  </a:schemeClr>
                </a:solidFill>
              </a:rPr>
              <a:t>Two of the most famous poems were written by the </a:t>
            </a:r>
            <a:r>
              <a:rPr lang="en-US" sz="2800" b="1" i="1" u="sng" dirty="0">
                <a:solidFill>
                  <a:schemeClr val="accent6">
                    <a:lumMod val="75000"/>
                  </a:schemeClr>
                </a:solidFill>
              </a:rPr>
              <a:t>poet Homer </a:t>
            </a:r>
            <a:r>
              <a:rPr lang="en-US" sz="2800" dirty="0">
                <a:solidFill>
                  <a:schemeClr val="tx1">
                    <a:lumMod val="85000"/>
                    <a:lumOff val="15000"/>
                  </a:schemeClr>
                </a:solidFill>
              </a:rPr>
              <a:t>in the eight century BCE: </a:t>
            </a:r>
            <a:r>
              <a:rPr lang="en-US" sz="2800" b="1" i="1" u="sng" dirty="0">
                <a:solidFill>
                  <a:schemeClr val="accent6">
                    <a:lumMod val="75000"/>
                  </a:schemeClr>
                </a:solidFill>
              </a:rPr>
              <a:t>The Iliad </a:t>
            </a:r>
            <a:r>
              <a:rPr lang="en-US" sz="2800" dirty="0">
                <a:solidFill>
                  <a:schemeClr val="tx1">
                    <a:lumMod val="85000"/>
                    <a:lumOff val="15000"/>
                  </a:schemeClr>
                </a:solidFill>
              </a:rPr>
              <a:t>describes how the </a:t>
            </a:r>
            <a:r>
              <a:rPr lang="en-US" sz="2800" b="1" i="1" u="sng" dirty="0">
                <a:solidFill>
                  <a:schemeClr val="accent6">
                    <a:lumMod val="75000"/>
                  </a:schemeClr>
                </a:solidFill>
              </a:rPr>
              <a:t>city of Troy </a:t>
            </a:r>
            <a:r>
              <a:rPr lang="en-US" sz="2800" dirty="0">
                <a:solidFill>
                  <a:schemeClr val="tx1">
                    <a:lumMod val="85000"/>
                    <a:lumOff val="15000"/>
                  </a:schemeClr>
                </a:solidFill>
              </a:rPr>
              <a:t>was besieged by the army of </a:t>
            </a:r>
            <a:r>
              <a:rPr lang="en-US" sz="2800" b="1" i="1" u="sng" dirty="0">
                <a:solidFill>
                  <a:schemeClr val="accent6">
                    <a:lumMod val="75000"/>
                  </a:schemeClr>
                </a:solidFill>
              </a:rPr>
              <a:t>King Agamemnon of Mycenae</a:t>
            </a:r>
            <a:r>
              <a:rPr lang="en-US" sz="2800" dirty="0">
                <a:solidFill>
                  <a:schemeClr val="tx1">
                    <a:lumMod val="85000"/>
                    <a:lumOff val="15000"/>
                  </a:schemeClr>
                </a:solidFill>
              </a:rPr>
              <a:t>, and </a:t>
            </a:r>
            <a:r>
              <a:rPr lang="en-US" sz="2800" b="1" i="1" u="sng" dirty="0">
                <a:solidFill>
                  <a:schemeClr val="accent6">
                    <a:lumMod val="75000"/>
                  </a:schemeClr>
                </a:solidFill>
              </a:rPr>
              <a:t>The Odyssey</a:t>
            </a:r>
            <a:r>
              <a:rPr lang="en-US" sz="2800" b="1" u="sng" dirty="0">
                <a:solidFill>
                  <a:schemeClr val="accent6">
                    <a:lumMod val="75000"/>
                  </a:schemeClr>
                </a:solidFill>
              </a:rPr>
              <a:t> </a:t>
            </a:r>
            <a:r>
              <a:rPr lang="en-US" sz="2800" dirty="0">
                <a:solidFill>
                  <a:schemeClr val="tx1">
                    <a:lumMod val="85000"/>
                    <a:lumOff val="15000"/>
                  </a:schemeClr>
                </a:solidFill>
              </a:rPr>
              <a:t>describes the adventures of the </a:t>
            </a:r>
            <a:r>
              <a:rPr lang="en-US" sz="2800" b="1" i="1" u="sng" dirty="0">
                <a:solidFill>
                  <a:schemeClr val="accent6">
                    <a:lumMod val="75000"/>
                  </a:schemeClr>
                </a:solidFill>
              </a:rPr>
              <a:t>Greek Hero Odysseus </a:t>
            </a:r>
            <a:r>
              <a:rPr lang="en-US" sz="2800" dirty="0">
                <a:solidFill>
                  <a:schemeClr val="tx1">
                    <a:lumMod val="85000"/>
                    <a:lumOff val="15000"/>
                  </a:schemeClr>
                </a:solidFill>
              </a:rPr>
              <a:t>on his return from the Trojan War.</a:t>
            </a:r>
            <a:br>
              <a:rPr lang="en-US" sz="2800" dirty="0">
                <a:solidFill>
                  <a:schemeClr val="tx1">
                    <a:lumMod val="85000"/>
                    <a:lumOff val="15000"/>
                  </a:schemeClr>
                </a:solidFill>
              </a:rPr>
            </a:br>
            <a:br>
              <a:rPr lang="en-US" sz="2800" dirty="0">
                <a:solidFill>
                  <a:schemeClr val="tx1">
                    <a:lumMod val="85000"/>
                    <a:lumOff val="15000"/>
                  </a:schemeClr>
                </a:solidFill>
              </a:rPr>
            </a:br>
            <a:r>
              <a:rPr lang="en-US" sz="2800" dirty="0">
                <a:solidFill>
                  <a:schemeClr val="tx1">
                    <a:lumMod val="85000"/>
                    <a:lumOff val="15000"/>
                  </a:schemeClr>
                </a:solidFill>
              </a:rPr>
              <a:t>It is likely that the Greeks and Trojans did go to war but over the ownership of land and crops, rather than the recapture of Helen.</a:t>
            </a:r>
          </a:p>
        </p:txBody>
      </p:sp>
      <p:sp>
        <p:nvSpPr>
          <p:cNvPr id="2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735623BA-5271-1DBE-977A-DDB83D5B8AF8}"/>
              </a:ext>
            </a:extLst>
          </p:cNvPr>
          <p:cNvPicPr>
            <a:picLocks noChangeAspect="1"/>
          </p:cNvPicPr>
          <p:nvPr/>
        </p:nvPicPr>
        <p:blipFill>
          <a:blip r:embed="rId2"/>
          <a:stretch>
            <a:fillRect/>
          </a:stretch>
        </p:blipFill>
        <p:spPr>
          <a:xfrm>
            <a:off x="10520680" y="5270500"/>
            <a:ext cx="1270000" cy="1270000"/>
          </a:xfrm>
          <a:prstGeom prst="rect">
            <a:avLst/>
          </a:prstGeom>
        </p:spPr>
      </p:pic>
    </p:spTree>
    <p:extLst>
      <p:ext uri="{BB962C8B-B14F-4D97-AF65-F5344CB8AC3E}">
        <p14:creationId xmlns:p14="http://schemas.microsoft.com/office/powerpoint/2010/main" val="828762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3607A76-BEE9-5EBA-F8A3-A8C273B099EF}"/>
              </a:ext>
            </a:extLst>
          </p:cNvPr>
          <p:cNvSpPr>
            <a:spLocks noGrp="1"/>
          </p:cNvSpPr>
          <p:nvPr>
            <p:ph idx="1"/>
          </p:nvPr>
        </p:nvSpPr>
        <p:spPr>
          <a:xfrm>
            <a:off x="4432808" y="457200"/>
            <a:ext cx="7251192" cy="6223000"/>
          </a:xfrm>
        </p:spPr>
        <p:txBody>
          <a:bodyPr anchor="ctr">
            <a:normAutofit fontScale="92500" lnSpcReduction="20000"/>
          </a:bodyPr>
          <a:lstStyle/>
          <a:p>
            <a:r>
              <a:rPr lang="en-AU" sz="2800" dirty="0">
                <a:effectLst/>
                <a:latin typeface="Calibri" panose="020F0502020204030204" pitchFamily="34" charset="0"/>
                <a:cs typeface="Calibri" panose="020F0502020204030204" pitchFamily="34" charset="0"/>
              </a:rPr>
              <a:t>For centuries, the mythological stories of the Trojan War have fascinated people around the world. The main written source of these traditional stories is Homer’s famous epic poem, the </a:t>
            </a:r>
            <a:r>
              <a:rPr lang="en-AU" sz="2800" i="1" dirty="0">
                <a:effectLst/>
                <a:latin typeface="Calibri" panose="020F0502020204030204" pitchFamily="34" charset="0"/>
                <a:cs typeface="Calibri" panose="020F0502020204030204" pitchFamily="34" charset="0"/>
              </a:rPr>
              <a:t>Iliad</a:t>
            </a:r>
            <a:r>
              <a:rPr lang="en-AU" sz="2800" dirty="0">
                <a:effectLst/>
                <a:latin typeface="Calibri" panose="020F0502020204030204" pitchFamily="34" charset="0"/>
                <a:cs typeface="Calibri" panose="020F0502020204030204" pitchFamily="34" charset="0"/>
              </a:rPr>
              <a:t>. </a:t>
            </a:r>
          </a:p>
          <a:p>
            <a:r>
              <a:rPr lang="en-AU" sz="2800" dirty="0">
                <a:effectLst/>
                <a:latin typeface="Calibri" panose="020F0502020204030204" pitchFamily="34" charset="0"/>
                <a:cs typeface="Calibri" panose="020F0502020204030204" pitchFamily="34" charset="0"/>
              </a:rPr>
              <a:t>The name ‘</a:t>
            </a:r>
            <a:r>
              <a:rPr lang="en-AU" sz="2800" i="1" dirty="0">
                <a:effectLst/>
                <a:latin typeface="Calibri" panose="020F0502020204030204" pitchFamily="34" charset="0"/>
                <a:cs typeface="Calibri" panose="020F0502020204030204" pitchFamily="34" charset="0"/>
              </a:rPr>
              <a:t>Iliad’</a:t>
            </a:r>
            <a:r>
              <a:rPr lang="en-AU" sz="2800" dirty="0">
                <a:effectLst/>
                <a:latin typeface="Calibri" panose="020F0502020204030204" pitchFamily="34" charset="0"/>
                <a:cs typeface="Calibri" panose="020F0502020204030204" pitchFamily="34" charset="0"/>
              </a:rPr>
              <a:t> comes from </a:t>
            </a:r>
            <a:r>
              <a:rPr lang="en-AU" sz="2800" i="1" dirty="0">
                <a:effectLst/>
                <a:latin typeface="Calibri" panose="020F0502020204030204" pitchFamily="34" charset="0"/>
                <a:cs typeface="Calibri" panose="020F0502020204030204" pitchFamily="34" charset="0"/>
              </a:rPr>
              <a:t>Ilion</a:t>
            </a:r>
            <a:r>
              <a:rPr lang="en-AU" sz="2800" dirty="0">
                <a:effectLst/>
                <a:latin typeface="Calibri" panose="020F0502020204030204" pitchFamily="34" charset="0"/>
                <a:cs typeface="Calibri" panose="020F0502020204030204" pitchFamily="34" charset="0"/>
              </a:rPr>
              <a:t>, another name for Troy.</a:t>
            </a:r>
          </a:p>
          <a:p>
            <a:r>
              <a:rPr lang="en-AU" sz="2800" dirty="0">
                <a:effectLst/>
                <a:latin typeface="Calibri" panose="020F0502020204030204" pitchFamily="34" charset="0"/>
                <a:cs typeface="Calibri" panose="020F0502020204030204" pitchFamily="34" charset="0"/>
              </a:rPr>
              <a:t>The word ‘epic’ comes from the Greek word </a:t>
            </a:r>
            <a:r>
              <a:rPr lang="en-AU" sz="2800" i="1" dirty="0">
                <a:effectLst/>
                <a:latin typeface="Calibri" panose="020F0502020204030204" pitchFamily="34" charset="0"/>
                <a:cs typeface="Calibri" panose="020F0502020204030204" pitchFamily="34" charset="0"/>
              </a:rPr>
              <a:t>epos</a:t>
            </a:r>
            <a:r>
              <a:rPr lang="en-AU" sz="2800" dirty="0">
                <a:effectLst/>
                <a:latin typeface="Calibri" panose="020F0502020204030204" pitchFamily="34" charset="0"/>
                <a:cs typeface="Calibri" panose="020F0502020204030204" pitchFamily="34" charset="0"/>
              </a:rPr>
              <a:t> meaning ‘the spoken word. It is believed that the </a:t>
            </a:r>
            <a:r>
              <a:rPr lang="en-AU" sz="2800" i="1" dirty="0">
                <a:effectLst/>
                <a:latin typeface="Calibri" panose="020F0502020204030204" pitchFamily="34" charset="0"/>
                <a:cs typeface="Calibri" panose="020F0502020204030204" pitchFamily="34" charset="0"/>
              </a:rPr>
              <a:t>Iliad</a:t>
            </a:r>
            <a:r>
              <a:rPr lang="en-AU" sz="2800" dirty="0">
                <a:effectLst/>
                <a:latin typeface="Calibri" panose="020F0502020204030204" pitchFamily="34" charset="0"/>
                <a:cs typeface="Calibri" panose="020F0502020204030204" pitchFamily="34" charset="0"/>
              </a:rPr>
              <a:t> was written by the poet Homer.</a:t>
            </a:r>
          </a:p>
          <a:p>
            <a:r>
              <a:rPr lang="en-AU" sz="2800" dirty="0">
                <a:effectLst/>
                <a:latin typeface="Calibri" panose="020F0502020204030204" pitchFamily="34" charset="0"/>
                <a:cs typeface="Calibri" panose="020F0502020204030204" pitchFamily="34" charset="0"/>
              </a:rPr>
              <a:t>There are many stories that make up the cycle of the stories called The Trojan War. </a:t>
            </a:r>
          </a:p>
          <a:p>
            <a:r>
              <a:rPr lang="en-AU" sz="2800" dirty="0">
                <a:latin typeface="Calibri" panose="020F0502020204030204" pitchFamily="34" charset="0"/>
                <a:cs typeface="Calibri" panose="020F0502020204030204" pitchFamily="34" charset="0"/>
              </a:rPr>
              <a:t>___________________________________________</a:t>
            </a:r>
          </a:p>
          <a:p>
            <a:r>
              <a:rPr lang="en-AU" sz="2800" dirty="0">
                <a:effectLst/>
                <a:latin typeface="Calibri" panose="020F0502020204030204" pitchFamily="34" charset="0"/>
                <a:cs typeface="Calibri" panose="020F0502020204030204" pitchFamily="34" charset="0"/>
              </a:rPr>
              <a:t> Bronze Age conflict between the kingdoms of Troy and Mycenaean Greece</a:t>
            </a:r>
          </a:p>
          <a:p>
            <a:pPr>
              <a:buFont typeface="Arial" panose="020B0604020202020204" pitchFamily="34" charset="0"/>
              <a:buChar char="•"/>
            </a:pPr>
            <a:r>
              <a:rPr lang="en-AU" sz="2800" dirty="0">
                <a:effectLst/>
                <a:latin typeface="Calibri" panose="020F0502020204030204" pitchFamily="34" charset="0"/>
                <a:cs typeface="Calibri" panose="020F0502020204030204" pitchFamily="34" charset="0"/>
              </a:rPr>
              <a:t> Made up of many stories and key characters</a:t>
            </a:r>
          </a:p>
          <a:p>
            <a:pPr>
              <a:buFont typeface="Arial" panose="020B0604020202020204" pitchFamily="34" charset="0"/>
              <a:buChar char="•"/>
            </a:pPr>
            <a:r>
              <a:rPr lang="en-AU" sz="2800" dirty="0">
                <a:effectLst/>
                <a:latin typeface="Calibri" panose="020F0502020204030204" pitchFamily="34" charset="0"/>
                <a:cs typeface="Calibri" panose="020F0502020204030204" pitchFamily="34" charset="0"/>
              </a:rPr>
              <a:t> Significant role of Gods in influencing story</a:t>
            </a:r>
          </a:p>
        </p:txBody>
      </p:sp>
    </p:spTree>
    <p:extLst>
      <p:ext uri="{BB962C8B-B14F-4D97-AF65-F5344CB8AC3E}">
        <p14:creationId xmlns:p14="http://schemas.microsoft.com/office/powerpoint/2010/main" val="420345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24B3D-5574-6B15-CE5D-C3AD9BCD13E5}"/>
              </a:ext>
            </a:extLst>
          </p:cNvPr>
          <p:cNvSpPr>
            <a:spLocks noGrp="1"/>
          </p:cNvSpPr>
          <p:nvPr>
            <p:ph type="title"/>
          </p:nvPr>
        </p:nvSpPr>
        <p:spPr/>
        <p:txBody>
          <a:bodyPr/>
          <a:lstStyle/>
          <a:p>
            <a:pPr algn="ctr"/>
            <a:r>
              <a:rPr lang="en-US" dirty="0"/>
              <a:t>Troy/The Trojan War – Popular Media</a:t>
            </a:r>
          </a:p>
        </p:txBody>
      </p:sp>
      <p:pic>
        <p:nvPicPr>
          <p:cNvPr id="1026" name="Picture 2" descr="Troy (2004) - IMDb">
            <a:extLst>
              <a:ext uri="{FF2B5EF4-FFF2-40B4-BE49-F238E27FC236}">
                <a16:creationId xmlns:a16="http://schemas.microsoft.com/office/drawing/2014/main" id="{A59FA214-ACFB-0807-14C2-0C686A276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480" y="2152234"/>
            <a:ext cx="2289669" cy="3378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isode 14 King GIF - Find &amp; Share on GIPHY">
            <a:extLst>
              <a:ext uri="{FF2B5EF4-FFF2-40B4-BE49-F238E27FC236}">
                <a16:creationId xmlns:a16="http://schemas.microsoft.com/office/drawing/2014/main" id="{BC7AC250-2D94-7E66-9EDC-BC52BFA9B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965" y="2526884"/>
            <a:ext cx="3485834"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199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3D62-ED87-FD97-2ABF-4CAB37239A9D}"/>
              </a:ext>
            </a:extLst>
          </p:cNvPr>
          <p:cNvSpPr>
            <a:spLocks noGrp="1"/>
          </p:cNvSpPr>
          <p:nvPr>
            <p:ph type="ctrTitle"/>
          </p:nvPr>
        </p:nvSpPr>
        <p:spPr/>
        <p:txBody>
          <a:bodyPr/>
          <a:lstStyle/>
          <a:p>
            <a:r>
              <a:rPr lang="en-US" dirty="0"/>
              <a:t>Watch the following video:</a:t>
            </a:r>
          </a:p>
        </p:txBody>
      </p:sp>
      <p:sp>
        <p:nvSpPr>
          <p:cNvPr id="3" name="Subtitle 2">
            <a:extLst>
              <a:ext uri="{FF2B5EF4-FFF2-40B4-BE49-F238E27FC236}">
                <a16:creationId xmlns:a16="http://schemas.microsoft.com/office/drawing/2014/main" id="{FAE113CF-C807-9F2E-65E5-CC71E0294E0B}"/>
              </a:ext>
            </a:extLst>
          </p:cNvPr>
          <p:cNvSpPr>
            <a:spLocks noGrp="1"/>
          </p:cNvSpPr>
          <p:nvPr>
            <p:ph type="subTitle" idx="1"/>
          </p:nvPr>
        </p:nvSpPr>
        <p:spPr/>
        <p:txBody>
          <a:bodyPr/>
          <a:lstStyle/>
          <a:p>
            <a:r>
              <a:rPr lang="en-US" dirty="0">
                <a:hlinkClick r:id="rId2"/>
              </a:rPr>
              <a:t>https://www.youtube.com/watch?v=TOAraslCkgU&amp;ab_channel=HISTORY</a:t>
            </a:r>
            <a:r>
              <a:rPr lang="en-US" dirty="0"/>
              <a:t> </a:t>
            </a:r>
          </a:p>
        </p:txBody>
      </p:sp>
    </p:spTree>
    <p:extLst>
      <p:ext uri="{BB962C8B-B14F-4D97-AF65-F5344CB8AC3E}">
        <p14:creationId xmlns:p14="http://schemas.microsoft.com/office/powerpoint/2010/main" val="90488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roduction | Interactive Map Troy">
            <a:extLst>
              <a:ext uri="{FF2B5EF4-FFF2-40B4-BE49-F238E27FC236}">
                <a16:creationId xmlns:a16="http://schemas.microsoft.com/office/drawing/2014/main" id="{A6CD61CC-CA35-807A-DA39-7CC3E531A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0"/>
            <a:ext cx="11904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9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5DF7-E75B-B8EF-DB01-02C7917CEEB1}"/>
              </a:ext>
            </a:extLst>
          </p:cNvPr>
          <p:cNvSpPr>
            <a:spLocks noGrp="1"/>
          </p:cNvSpPr>
          <p:nvPr>
            <p:ph type="title"/>
          </p:nvPr>
        </p:nvSpPr>
        <p:spPr/>
        <p:txBody>
          <a:bodyPr/>
          <a:lstStyle/>
          <a:p>
            <a:pPr algn="ctr"/>
            <a:r>
              <a:rPr lang="en-US" dirty="0"/>
              <a:t>So what actually happened?</a:t>
            </a:r>
          </a:p>
        </p:txBody>
      </p:sp>
      <p:sp>
        <p:nvSpPr>
          <p:cNvPr id="3" name="Content Placeholder 2">
            <a:extLst>
              <a:ext uri="{FF2B5EF4-FFF2-40B4-BE49-F238E27FC236}">
                <a16:creationId xmlns:a16="http://schemas.microsoft.com/office/drawing/2014/main" id="{47C7F775-B1FA-A396-19AA-51DD23945F15}"/>
              </a:ext>
            </a:extLst>
          </p:cNvPr>
          <p:cNvSpPr>
            <a:spLocks noGrp="1"/>
          </p:cNvSpPr>
          <p:nvPr>
            <p:ph idx="1"/>
          </p:nvPr>
        </p:nvSpPr>
        <p:spPr/>
        <p:txBody>
          <a:bodyPr>
            <a:normAutofit lnSpcReduction="10000"/>
          </a:bodyPr>
          <a:lstStyle/>
          <a:p>
            <a:pPr algn="ctr"/>
            <a:r>
              <a:rPr lang="en-AU" sz="3600" b="1"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The Trojan War</a:t>
            </a:r>
            <a:r>
              <a:rPr lang="en-AU" sz="36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 in Greek Mythology, was a conflict between the city of Troy by the Achaeans (Greeks) and Mycenaean Greece after </a:t>
            </a:r>
            <a:r>
              <a:rPr lang="en-AU" sz="3600" dirty="0">
                <a:solidFill>
                  <a:srgbClr val="333333"/>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Paris</a:t>
            </a:r>
            <a:r>
              <a:rPr lang="en-AU" sz="36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 of Troy took </a:t>
            </a:r>
            <a:r>
              <a:rPr lang="en-AU" sz="3600" dirty="0">
                <a:solidFill>
                  <a:srgbClr val="333333"/>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Helen</a:t>
            </a:r>
            <a:r>
              <a:rPr lang="en-AU" sz="36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 from her husband, </a:t>
            </a:r>
            <a:r>
              <a:rPr lang="en-AU" sz="3600" dirty="0">
                <a:solidFill>
                  <a:srgbClr val="333333"/>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Menelaus</a:t>
            </a:r>
            <a:r>
              <a:rPr lang="en-AU" sz="36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 king of Sparta. The war is one of the most significant events in Greek mythology and was the source of many works of Greek literature, most notably </a:t>
            </a:r>
            <a:r>
              <a:rPr lang="en-AU" sz="3600" dirty="0">
                <a:solidFill>
                  <a:srgbClr val="333333"/>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Homer’s</a:t>
            </a:r>
            <a:r>
              <a:rPr lang="en-AU" sz="36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 Iliad and the Odyssey.</a:t>
            </a:r>
            <a:endParaRPr lang="en-AU" sz="3600" dirty="0">
              <a:effectLst/>
              <a:latin typeface="Calibri" panose="020F0502020204030204" pitchFamily="34" charset="0"/>
              <a:ea typeface="Calibri" panose="020F0502020204030204" pitchFamily="34" charset="0"/>
              <a:cs typeface="Calibri" panose="020F0502020204030204" pitchFamily="34" charset="0"/>
            </a:endParaRPr>
          </a:p>
          <a:p>
            <a:pPr algn="ctr"/>
            <a:endParaRPr lang="en-US" sz="4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603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C2692-5BD7-7377-2429-E575E3BC448C}"/>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a:solidFill>
                  <a:schemeClr val="tx1">
                    <a:lumMod val="85000"/>
                    <a:lumOff val="15000"/>
                  </a:schemeClr>
                </a:solidFill>
              </a:rPr>
              <a:t>Activity 1 – The story of the Trojan War</a:t>
            </a:r>
          </a:p>
        </p:txBody>
      </p:sp>
      <p:sp>
        <p:nvSpPr>
          <p:cNvPr id="16" name="Rectangle 1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1FB7E1F-4672-4C0E-9981-6A2C2AF45FDF}"/>
              </a:ext>
            </a:extLst>
          </p:cNvPr>
          <p:cNvSpPr>
            <a:spLocks noGrp="1"/>
          </p:cNvSpPr>
          <p:nvPr>
            <p:ph idx="1"/>
          </p:nvPr>
        </p:nvSpPr>
        <p:spPr>
          <a:xfrm>
            <a:off x="1100051" y="5225240"/>
            <a:ext cx="10058400" cy="1143000"/>
          </a:xfrm>
        </p:spPr>
        <p:txBody>
          <a:bodyPr vert="horz" lIns="91440" tIns="45720" rIns="91440" bIns="45720" rtlCol="0">
            <a:normAutofit/>
          </a:bodyPr>
          <a:lstStyle/>
          <a:p>
            <a:pPr marL="0" indent="0">
              <a:buNone/>
            </a:pPr>
            <a:r>
              <a:rPr lang="en-US" sz="2400" cap="all" spc="200" dirty="0">
                <a:solidFill>
                  <a:srgbClr val="FFFFFF"/>
                </a:solidFill>
                <a:latin typeface="+mj-lt"/>
              </a:rPr>
              <a:t>Read through the information sheet, as a class, about the Trojan War.</a:t>
            </a:r>
          </a:p>
        </p:txBody>
      </p:sp>
    </p:spTree>
    <p:extLst>
      <p:ext uri="{BB962C8B-B14F-4D97-AF65-F5344CB8AC3E}">
        <p14:creationId xmlns:p14="http://schemas.microsoft.com/office/powerpoint/2010/main" val="90190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75B88-4978-73B2-5BD5-649E38A6EA5E}"/>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a:solidFill>
                  <a:schemeClr val="tx1">
                    <a:lumMod val="85000"/>
                    <a:lumOff val="15000"/>
                  </a:schemeClr>
                </a:solidFill>
              </a:rPr>
              <a:t>ACTIVITY 2 – Story Chart</a:t>
            </a:r>
          </a:p>
        </p:txBody>
      </p:sp>
      <p:sp>
        <p:nvSpPr>
          <p:cNvPr id="16" name="Rectangle 1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5178195-E117-FEF7-BF54-06F821ACFC44}"/>
              </a:ext>
            </a:extLst>
          </p:cNvPr>
          <p:cNvSpPr>
            <a:spLocks noGrp="1"/>
          </p:cNvSpPr>
          <p:nvPr>
            <p:ph idx="1"/>
          </p:nvPr>
        </p:nvSpPr>
        <p:spPr>
          <a:xfrm>
            <a:off x="1100051" y="5225240"/>
            <a:ext cx="10058400" cy="1143000"/>
          </a:xfrm>
        </p:spPr>
        <p:txBody>
          <a:bodyPr vert="horz" lIns="91440" tIns="45720" rIns="91440" bIns="45720" rtlCol="0">
            <a:normAutofit/>
          </a:bodyPr>
          <a:lstStyle/>
          <a:p>
            <a:pPr marL="0" indent="0">
              <a:buNone/>
            </a:pPr>
            <a:r>
              <a:rPr lang="en-US" sz="2400" cap="all" spc="200" dirty="0">
                <a:solidFill>
                  <a:srgbClr val="FFFFFF"/>
                </a:solidFill>
                <a:latin typeface="+mj-lt"/>
              </a:rPr>
              <a:t>Fill in the story chart about the myth of the Trojan War.</a:t>
            </a:r>
          </a:p>
        </p:txBody>
      </p:sp>
    </p:spTree>
    <p:extLst>
      <p:ext uri="{BB962C8B-B14F-4D97-AF65-F5344CB8AC3E}">
        <p14:creationId xmlns:p14="http://schemas.microsoft.com/office/powerpoint/2010/main" val="588579297"/>
      </p:ext>
    </p:extLst>
  </p:cSld>
  <p:clrMapOvr>
    <a:masterClrMapping/>
  </p:clrMapOvr>
</p:sld>
</file>

<file path=ppt/theme/theme1.xml><?xml version="1.0" encoding="utf-8"?>
<a:theme xmlns:a="http://schemas.openxmlformats.org/drawingml/2006/main" name="Retrospect">
  <a:themeElements>
    <a:clrScheme name="Custom 4">
      <a:dk1>
        <a:srgbClr val="000000"/>
      </a:dk1>
      <a:lt1>
        <a:srgbClr val="FFFFFF"/>
      </a:lt1>
      <a:dk2>
        <a:srgbClr val="344068"/>
      </a:dk2>
      <a:lt2>
        <a:srgbClr val="D9E0E6"/>
      </a:lt2>
      <a:accent1>
        <a:srgbClr val="E1D2BF"/>
      </a:accent1>
      <a:accent2>
        <a:srgbClr val="865852"/>
      </a:accent2>
      <a:accent3>
        <a:srgbClr val="B29480"/>
      </a:accent3>
      <a:accent4>
        <a:srgbClr val="FFBB99"/>
      </a:accent4>
      <a:accent5>
        <a:srgbClr val="8C6660"/>
      </a:accent5>
      <a:accent6>
        <a:srgbClr val="AA6650"/>
      </a:accent6>
      <a:hlink>
        <a:srgbClr val="F0D8A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8150</TotalTime>
  <Words>454</Words>
  <Application>Microsoft Macintosh PowerPoint</Application>
  <PresentationFormat>Widescreen</PresentationFormat>
  <Paragraphs>27</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Retrospect</vt:lpstr>
      <vt:lpstr>Troy/The Trojan War</vt:lpstr>
      <vt:lpstr>In the 12th century BCE, the powerful Mycenaean civilization collapsed and Greece entered a dark age. During the next few centuries, stories of heroic Mycenaeans were handed down in the form of poems.   Two of the most famous poems were written by the poet Homer in the eight century BCE: The Iliad describes how the city of Troy was besieged by the army of King Agamemnon of Mycenae, and The Odyssey describes the adventures of the Greek Hero Odysseus on his return from the Trojan War.  It is likely that the Greeks and Trojans did go to war but over the ownership of land and crops, rather than the recapture of Helen.</vt:lpstr>
      <vt:lpstr>PowerPoint Presentation</vt:lpstr>
      <vt:lpstr>Troy/The Trojan War – Popular Media</vt:lpstr>
      <vt:lpstr>Watch the following video:</vt:lpstr>
      <vt:lpstr>PowerPoint Presentation</vt:lpstr>
      <vt:lpstr>So what actually happened?</vt:lpstr>
      <vt:lpstr>Activity 1 – The story of the Trojan War</vt:lpstr>
      <vt:lpstr>ACTIVITY 2 – Story Chart</vt:lpstr>
      <vt:lpstr>Extra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352</cp:revision>
  <dcterms:created xsi:type="dcterms:W3CDTF">2022-07-13T05:26:46Z</dcterms:created>
  <dcterms:modified xsi:type="dcterms:W3CDTF">2023-02-23T07:49:22Z</dcterms:modified>
</cp:coreProperties>
</file>